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349" r:id="rId6"/>
    <p:sldId id="350" r:id="rId7"/>
    <p:sldId id="305" r:id="rId8"/>
    <p:sldId id="304" r:id="rId9"/>
    <p:sldId id="306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7" r:id="rId37"/>
    <p:sldId id="376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58D66-CDD8-41F7-88D9-A7D4FE41885C}" type="datetimeFigureOut">
              <a:rPr lang="en-GB" smtClean="0"/>
              <a:t>06/08/2022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6E1E-8EAA-4572-93AF-612C2EA178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slide" Target="slide23.xml"/><Relationship Id="rId12" Type="http://schemas.openxmlformats.org/officeDocument/2006/relationships/slide" Target="slide30.xml"/><Relationship Id="rId17" Type="http://schemas.openxmlformats.org/officeDocument/2006/relationships/slide" Target="slide38.xml"/><Relationship Id="rId2" Type="http://schemas.openxmlformats.org/officeDocument/2006/relationships/slide" Target="slide18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1.xml"/><Relationship Id="rId15" Type="http://schemas.openxmlformats.org/officeDocument/2006/relationships/slide" Target="slide35.xml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slide" Target="slide25.xml"/><Relationship Id="rId14" Type="http://schemas.openxmlformats.org/officeDocument/2006/relationships/slide" Target="slide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7" Type="http://schemas.openxmlformats.org/officeDocument/2006/relationships/slide" Target="slide47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29.xml"/><Relationship Id="rId7" Type="http://schemas.openxmlformats.org/officeDocument/2006/relationships/slide" Target="slide3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34.xml"/><Relationship Id="rId4" Type="http://schemas.openxmlformats.org/officeDocument/2006/relationships/slide" Target="slide31.xml"/><Relationship Id="rId9" Type="http://schemas.openxmlformats.org/officeDocument/2006/relationships/slide" Target="slid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Data Scientists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cap="none" dirty="0"/>
              <a:t>A Summarization of the Answers Given by Data Scientists from the Survey Done by Kaggle in 2017,2018,2019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0C1D6D1-AADD-59A0-D2ED-FBC40E50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AC4ED44-F176-6448-03D0-8447EB1E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13D79A5-2C57-0EE7-A30C-8BA2C2D2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4583E027-F232-6448-6D75-8E3F5C7B7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1129234-492D-5B2B-D974-BEAB47A5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D88200-E0B2-6C5A-3043-4AD0D876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2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27D531E-733F-0B84-FD0C-CA464B8D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8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284EEC-05EA-ED5F-182D-0E6617FEC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4842655-4DA4-E52E-0E00-4C9587BF8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E5D3093-E503-ECFB-EDA7-F5429E06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62C99-DF5E-336D-97B7-C1D0A6C0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Read Before You Continue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FF0A3-818E-0624-6370-02473498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455496"/>
            <a:ext cx="10058400" cy="343212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Some Points To Address:</a:t>
            </a:r>
          </a:p>
          <a:p>
            <a:r>
              <a:rPr lang="en-US" dirty="0">
                <a:solidFill>
                  <a:schemeClr val="tx1"/>
                </a:solidFill>
              </a:rPr>
              <a:t>1) The Sheets Are In the Same Order As the Answers.</a:t>
            </a:r>
          </a:p>
          <a:p>
            <a:r>
              <a:rPr lang="en-US" dirty="0">
                <a:solidFill>
                  <a:schemeClr val="tx1"/>
                </a:solidFill>
              </a:rPr>
              <a:t>2) The Answers For Questions 2,3,5,6,8 Are in an Excel File That is in the Same Folder As This PowerPoint File</a:t>
            </a:r>
          </a:p>
          <a:p>
            <a:r>
              <a:rPr lang="en-US" dirty="0">
                <a:solidFill>
                  <a:schemeClr val="tx1"/>
                </a:solidFill>
              </a:rPr>
              <a:t>3) Click The Link placed on the Numbers Behind The Questions To Get to the Page That Contains The Answer</a:t>
            </a:r>
          </a:p>
          <a:p>
            <a:r>
              <a:rPr lang="en-US" dirty="0">
                <a:solidFill>
                  <a:schemeClr val="tx1"/>
                </a:solidFill>
              </a:rPr>
              <a:t>4) The Data For Questions 21 Was Unusable So the Question Was Skipped.</a:t>
            </a:r>
          </a:p>
          <a:p>
            <a:r>
              <a:rPr lang="en-US" dirty="0">
                <a:solidFill>
                  <a:schemeClr val="tx1"/>
                </a:solidFill>
              </a:rPr>
              <a:t>5) The Labels Are Proportionate to the Values(Make Sure To Check Labels If You Are Comparing Between Professions).</a:t>
            </a:r>
          </a:p>
          <a:p>
            <a:r>
              <a:rPr lang="en-US" dirty="0">
                <a:solidFill>
                  <a:schemeClr val="tx1"/>
                </a:solidFill>
              </a:rPr>
              <a:t>6) This Was A Long Project So I Apologize For Any Typos.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042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97E44B-0CE9-BED6-CAD0-4F3DC582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5F8FADF-04B4-3992-FB53-4B6D9B76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973E8D0-2441-39FC-554B-4AE598E8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4CF4067-B7F4-5613-05C1-ABA96F70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B142AC-55E2-F2BB-0AED-172B2EDD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8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9BCF39-0188-B961-6A82-7BDBB6B6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E4FCA3A-5DA9-F3E3-E3EA-C5E87E2B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7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B5740D5-242F-2E8D-59D4-954068BE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9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55B2DA7-DF6D-57F4-9641-DAD31B71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67DD976-94D4-0FD0-D6A8-8BC7A2ED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7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CD2DD-9ABE-C08A-10B8-7851B974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48" y="620720"/>
            <a:ext cx="5759431" cy="280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Objectives</a:t>
            </a:r>
          </a:p>
        </p:txBody>
      </p:sp>
      <p:pic>
        <p:nvPicPr>
          <p:cNvPr id="39" name="Graphic 6" descr="Bullseye">
            <a:extLst>
              <a:ext uri="{FF2B5EF4-FFF2-40B4-BE49-F238E27FC236}">
                <a16:creationId xmlns:a16="http://schemas.microsoft.com/office/drawing/2014/main" id="{71877E24-0C1B-AB0B-27E4-D521C44D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01663" y="358886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798DCFB-14B6-4508-990A-13AB676C2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Badge 1 outline">
            <a:extLst>
              <a:ext uri="{FF2B5EF4-FFF2-40B4-BE49-F238E27FC236}">
                <a16:creationId xmlns:a16="http://schemas.microsoft.com/office/drawing/2014/main" id="{C122BCD9-0311-A0DF-6963-3BC3D6C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248" y="3543221"/>
            <a:ext cx="914400" cy="914400"/>
          </a:xfrm>
          <a:prstGeom prst="rect">
            <a:avLst/>
          </a:prstGeom>
        </p:spPr>
      </p:pic>
      <p:pic>
        <p:nvPicPr>
          <p:cNvPr id="26" name="Graphic 25" descr="Badge outline">
            <a:extLst>
              <a:ext uri="{FF2B5EF4-FFF2-40B4-BE49-F238E27FC236}">
                <a16:creationId xmlns:a16="http://schemas.microsoft.com/office/drawing/2014/main" id="{BB0A4727-DEBA-6C35-D4A2-63470CDBA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248" y="4409159"/>
            <a:ext cx="914400" cy="914400"/>
          </a:xfrm>
          <a:prstGeom prst="rect">
            <a:avLst/>
          </a:prstGeom>
        </p:spPr>
      </p:pic>
      <p:pic>
        <p:nvPicPr>
          <p:cNvPr id="45" name="Graphic 44" descr="Badge 3 outline">
            <a:extLst>
              <a:ext uri="{FF2B5EF4-FFF2-40B4-BE49-F238E27FC236}">
                <a16:creationId xmlns:a16="http://schemas.microsoft.com/office/drawing/2014/main" id="{9BE18C70-1BF2-1166-C5B9-237352992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6248" y="5275097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777CA-5889-9407-EF17-CD7C3F0AEC92}"/>
              </a:ext>
            </a:extLst>
          </p:cNvPr>
          <p:cNvSpPr txBox="1"/>
          <p:nvPr/>
        </p:nvSpPr>
        <p:spPr>
          <a:xfrm>
            <a:off x="6310648" y="3781425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Locate The Most Popular Tools Among Professionals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708F03-B9F9-4C06-76DA-388885CC1212}"/>
              </a:ext>
            </a:extLst>
          </p:cNvPr>
          <p:cNvSpPr txBox="1"/>
          <p:nvPr/>
        </p:nvSpPr>
        <p:spPr>
          <a:xfrm>
            <a:off x="6310648" y="4628766"/>
            <a:ext cx="3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Their </a:t>
            </a:r>
            <a:r>
              <a:rPr lang="en-US" dirty="0"/>
              <a:t>Recommendations To Locate The Most Useful Tools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5ED4C9-8941-444F-ED37-0854584AB979}"/>
              </a:ext>
            </a:extLst>
          </p:cNvPr>
          <p:cNvSpPr txBox="1"/>
          <p:nvPr/>
        </p:nvSpPr>
        <p:spPr>
          <a:xfrm>
            <a:off x="6310648" y="5477583"/>
            <a:ext cx="353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Understand Which Tools Are in High Demand in the 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04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39A93AF-AA10-9A15-91DB-97EF036F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02588C9-1EEB-2B1C-EC01-FCF00F39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9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5A1DDE-75DD-9561-5881-75B6036B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6D20EB-DA35-3132-9B5B-A0234E42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3BAFAE5B-F152-4AF0-1F97-B45D8381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B2FFCA-C055-26B6-0ED5-1DDB8310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8F0624B-93B5-4CD0-C53D-1193F414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D8270-136E-2047-63F3-5DB24603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ECCA3950-3F3F-E64C-4439-3E342525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9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FCCB80F-3EC0-01E1-AB1A-D726517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3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55759537"/>
              </p:ext>
            </p:extLst>
          </p:nvPr>
        </p:nvGraphicFramePr>
        <p:xfrm>
          <a:off x="391887" y="1081833"/>
          <a:ext cx="11467322" cy="529097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5161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81651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2045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1359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290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linkClick r:id="rId2" action="ppaction://hlinksldjump"/>
                        </a:rPr>
                        <a:t>1</a:t>
                      </a:r>
                      <a:r>
                        <a:rPr lang="en-GB" sz="1400" dirty="0"/>
                        <a:t>) What is your age?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2) What is your gender?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3) In which country do you currently reside?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4</a:t>
                      </a:r>
                      <a:r>
                        <a:rPr lang="en-US" sz="1400" dirty="0"/>
                        <a:t>) What is the highest level of formal education that you have attained or plan to attain within the next 2 years?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483704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5) Select the title most similar to your current role (or most recent title if retired)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6) For how many years have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you been writing code and/or programming?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7</a:t>
                      </a:r>
                      <a:r>
                        <a:rPr lang="en-US" sz="1400" dirty="0"/>
                        <a:t>) What programming languages do you use on a regular basis? (Select all that apply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/>
                        <a:t>8) What programming language would you recommend an aspiring data scientist to learn first?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31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9</a:t>
                      </a:r>
                      <a:r>
                        <a:rPr lang="en-US" sz="1400" dirty="0"/>
                        <a:t>) Which of the following integrated development environments (IDE's) do you use on a regular basis?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10</a:t>
                      </a:r>
                      <a:r>
                        <a:rPr lang="en-US" sz="1400" dirty="0"/>
                        <a:t>) Which of the following hosted notebook products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11</a:t>
                      </a:r>
                      <a:r>
                        <a:rPr lang="en-US" sz="1400" dirty="0"/>
                        <a:t>) What type of computing platform do you use most often for your data science projects?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12</a:t>
                      </a:r>
                      <a:r>
                        <a:rPr lang="en-US" sz="1400" dirty="0"/>
                        <a:t>) Which types of specialized hardware do you use on a regular basis? (Select all that apply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18557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13</a:t>
                      </a:r>
                      <a:r>
                        <a:rPr lang="en-US" sz="1400" dirty="0"/>
                        <a:t>) Approximately how many times have you used a TPU (tensor processing unit)?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14</a:t>
                      </a:r>
                      <a:r>
                        <a:rPr lang="en-US" sz="1400" dirty="0"/>
                        <a:t>) What data visualization libraries or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0" action="ppaction://hlinksldjump"/>
                        </a:rPr>
                        <a:t>15</a:t>
                      </a:r>
                      <a:r>
                        <a:rPr lang="en-US" sz="1400" dirty="0"/>
                        <a:t>) For how many years have you used machine learning methods?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16</a:t>
                      </a:r>
                      <a:r>
                        <a:rPr lang="en-US" sz="1400" dirty="0"/>
                        <a:t>) Which of the following machine learning frameworks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9D8BA15-3F43-FA10-8758-8DDC29BC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C30ACB3-A2E4-2523-4960-80399C03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5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F31587-266D-0067-6C99-2918AA8D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6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A149978-8733-79CC-F4B7-18D7E87FA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8B1A368-A92B-556C-9245-05AB5082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58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856172BE-6045-3639-5A79-AA77B572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9CFE9E-904B-AFFB-48A4-2DF76F7A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03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1F062EB-6FAF-B440-D6F4-919D38F9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1029829"/>
              </p:ext>
            </p:extLst>
          </p:nvPr>
        </p:nvGraphicFramePr>
        <p:xfrm>
          <a:off x="391886" y="1081839"/>
          <a:ext cx="11392676" cy="5352507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33704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86289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02098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993981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160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17</a:t>
                      </a:r>
                      <a:r>
                        <a:rPr lang="en-US" sz="1400" dirty="0"/>
                        <a:t>) Which of the following ML algorithms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18</a:t>
                      </a:r>
                      <a:r>
                        <a:rPr lang="en-US" sz="1400" dirty="0"/>
                        <a:t>) Which categories of computer vision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19</a:t>
                      </a:r>
                      <a:r>
                        <a:rPr lang="en-US" sz="1400" dirty="0"/>
                        <a:t>) Which of the following natural language processing (NLP) methods do you use on a regular basis?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5" action="ppaction://hlinksldjump"/>
                        </a:rPr>
                        <a:t>20</a:t>
                      </a:r>
                      <a:r>
                        <a:rPr lang="en-US" sz="1400" dirty="0"/>
                        <a:t>) What is the size of the company where you are employed?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53965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22</a:t>
                      </a:r>
                      <a:r>
                        <a:rPr lang="en-US" sz="1400" dirty="0"/>
                        <a:t>) Does your current employer incorporate machine learning methods into their business?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23</a:t>
                      </a:r>
                      <a:r>
                        <a:rPr lang="en-US" sz="1400" dirty="0"/>
                        <a:t>) Select any activities that make up an important part of your role at work: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24</a:t>
                      </a:r>
                      <a:r>
                        <a:rPr lang="en-US" sz="1400" dirty="0"/>
                        <a:t>) What is your current yearly compensation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9" action="ppaction://hlinksldjump"/>
                        </a:rPr>
                        <a:t>25</a:t>
                      </a:r>
                      <a:r>
                        <a:rPr lang="en-US" sz="1400" dirty="0"/>
                        <a:t>) Approximately how much money have you (or your team) spent on machine learning and/or cloud computing services at home (or at work) in the past 5 years (approximate $USD)?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0" action="ppaction://hlinksldjump"/>
                        </a:rPr>
                        <a:t>26A</a:t>
                      </a:r>
                      <a:r>
                        <a:rPr lang="en-US" sz="1400" dirty="0"/>
                        <a:t>) Which of the following cloud computing platforms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1" action="ppaction://hlinksldjump"/>
                        </a:rPr>
                        <a:t>27A</a:t>
                      </a:r>
                      <a:r>
                        <a:rPr lang="en-US" sz="1400" dirty="0"/>
                        <a:t>) Do you use any of the following cloud computing products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2" action="ppaction://hlinksldjump"/>
                        </a:rPr>
                        <a:t>28A</a:t>
                      </a:r>
                      <a:r>
                        <a:rPr lang="en-US" sz="1400" dirty="0"/>
                        <a:t>) Do you use any of the following machine learning products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3" action="ppaction://hlinksldjump"/>
                        </a:rPr>
                        <a:t>29A</a:t>
                      </a:r>
                      <a:r>
                        <a:rPr lang="en-US" sz="1400" dirty="0"/>
                        <a:t>) Which of the following big data products (relational databases, data warehouses, data lakes, or similar)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32629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4" action="ppaction://hlinksldjump"/>
                        </a:rPr>
                        <a:t>30</a:t>
                      </a:r>
                      <a:r>
                        <a:rPr lang="en-US" sz="1400" dirty="0"/>
                        <a:t>) Which of the following big data products (relational database, data warehouse, data lake, or similar) do you use most often?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15" action="ppaction://hlinksldjump"/>
                        </a:rPr>
                        <a:t>31A</a:t>
                      </a:r>
                      <a:r>
                        <a:rPr lang="en-US" sz="1400" dirty="0"/>
                        <a:t>) Which of the following business intelligence tools do you use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i="1" cap="none" spc="0" dirty="0">
                          <a:solidFill>
                            <a:schemeClr val="tx1"/>
                          </a:solidFill>
                          <a:hlinkClick r:id="rId16" action="ppaction://hlinksldjump"/>
                        </a:rPr>
                        <a:t>32</a:t>
                      </a:r>
                      <a:r>
                        <a:rPr lang="en-US" sz="1400" i="1" cap="none" spc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sz="1400" dirty="0"/>
                        <a:t>Which of the following business intelligence tools do you use most often?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17" action="ppaction://hlinksldjump"/>
                        </a:rPr>
                        <a:t>33A</a:t>
                      </a:r>
                      <a:r>
                        <a:rPr lang="en-US" sz="1400" dirty="0"/>
                        <a:t>) Do you use any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on a regular basis?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3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Questions</a:t>
            </a:r>
            <a:endParaRPr lang="en-GB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114447"/>
              </p:ext>
            </p:extLst>
          </p:nvPr>
        </p:nvGraphicFramePr>
        <p:xfrm>
          <a:off x="320350" y="1819923"/>
          <a:ext cx="11605318" cy="3693109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155149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739982">
                  <a:extLst>
                    <a:ext uri="{9D8B030D-6E8A-4147-A177-3AD203B41FA5}">
                      <a16:colId xmlns:a16="http://schemas.microsoft.com/office/drawing/2014/main" val="2847893652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17176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2" action="ppaction://hlinksldjump"/>
                        </a:rPr>
                        <a:t>34A</a:t>
                      </a:r>
                      <a:r>
                        <a:rPr lang="en-US" sz="1400" dirty="0"/>
                        <a:t>) Which of the following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use on a regular basis?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 action="ppaction://hlinksldjump"/>
                        </a:rPr>
                        <a:t>35A</a:t>
                      </a:r>
                      <a:r>
                        <a:rPr lang="en-US" sz="1400" dirty="0"/>
                        <a:t>) Do you use any tools to help manage machine learning experiments? (Select all that apply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4" action="ppaction://hlinksldjump"/>
                        </a:rPr>
                        <a:t>36</a:t>
                      </a:r>
                      <a:r>
                        <a:rPr lang="en-US" sz="1400" dirty="0"/>
                        <a:t>) Where do you publicly share or deploy your data analysis or machine learning applications?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37</a:t>
                      </a:r>
                      <a:r>
                        <a:rPr lang="en-US" sz="1400" dirty="0"/>
                        <a:t>) On which platforms have you begun or completed data science courses? (Select all that apply)</a:t>
                      </a:r>
                      <a:endParaRPr lang="en-US" sz="1400" b="0" i="1" cap="all" spc="150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9754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6" action="ppaction://hlinksldjump"/>
                        </a:rPr>
                        <a:t>38</a:t>
                      </a:r>
                      <a:r>
                        <a:rPr lang="en-US" sz="1400" dirty="0"/>
                        <a:t>) What is the primary tool that you use at work or school to analyze data? (Include text response)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7" action="ppaction://hlinksldjump"/>
                        </a:rPr>
                        <a:t>39</a:t>
                      </a:r>
                      <a:r>
                        <a:rPr lang="en-US" sz="1400" dirty="0"/>
                        <a:t>) Who/what are your favorite media sources that report on data science topics?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 hMerge="1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2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B65-35F9-D75F-A5FD-4EB243281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09723"/>
            <a:ext cx="10058400" cy="55130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Supplementary Questions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DFD2E0C-BE5A-43E9-B1DE-F022B9EECC9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2528418"/>
              </p:ext>
            </p:extLst>
          </p:nvPr>
        </p:nvGraphicFramePr>
        <p:xfrm>
          <a:off x="320351" y="1081842"/>
          <a:ext cx="11551299" cy="5265683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77176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902753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8411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035668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2803445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2" action="ppaction://hlinksldjump"/>
                        </a:rPr>
                        <a:t>26B</a:t>
                      </a:r>
                      <a:r>
                        <a:rPr lang="en-US" sz="1400" dirty="0"/>
                        <a:t>) Which of the following cloud computing platforms do you hope to become more familiar with in the next 2 years?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3" action="ppaction://hlinksldjump"/>
                        </a:rPr>
                        <a:t>27B</a:t>
                      </a:r>
                      <a:r>
                        <a:rPr lang="en-US" sz="1400" dirty="0"/>
                        <a:t>) In the next 2 years, do you hope to become more familiar with any of these specific cloud computing products?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4" action="ppaction://hlinksldjump"/>
                        </a:rPr>
                        <a:t>28B</a:t>
                      </a:r>
                      <a:r>
                        <a:rPr lang="en-US" sz="1400" dirty="0"/>
                        <a:t>) In the next 2 years, do you hope to become more familiar with any of these specific machine learning products?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5" action="ppaction://hlinksldjump"/>
                        </a:rPr>
                        <a:t>29B</a:t>
                      </a:r>
                      <a:r>
                        <a:rPr lang="en-US" sz="1400" dirty="0"/>
                        <a:t>) Which of the following big data products (relational databases, data warehouses, data lakes, or similar) do you hope to become more familiar with in the next 2 years? (Select all that apply)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462238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6" action="ppaction://hlinksldjump"/>
                        </a:rPr>
                        <a:t>31B</a:t>
                      </a:r>
                      <a:r>
                        <a:rPr lang="en-US" sz="1400" dirty="0"/>
                        <a:t>) Which of the following business intelligence tools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7" action="ppaction://hlinksldjump"/>
                        </a:rPr>
                        <a:t>33B</a:t>
                      </a:r>
                      <a:r>
                        <a:rPr lang="en-US" sz="1400" dirty="0"/>
                        <a:t>) Which categories of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 dirty="0">
                          <a:hlinkClick r:id="rId8" action="ppaction://hlinksldjump"/>
                        </a:rPr>
                        <a:t>34B</a:t>
                      </a:r>
                      <a:r>
                        <a:rPr lang="en-US" sz="1400" dirty="0"/>
                        <a:t>) Which specific automated machine learning tools (or partial </a:t>
                      </a:r>
                      <a:r>
                        <a:rPr lang="en-US" sz="1400" dirty="0" err="1"/>
                        <a:t>AutoML</a:t>
                      </a:r>
                      <a:r>
                        <a:rPr lang="en-US" sz="1400" dirty="0"/>
                        <a:t> tools) do you hope to become more familiar with in the next 2 years?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9" action="ppaction://hlinksldjump"/>
                        </a:rPr>
                        <a:t>35B</a:t>
                      </a:r>
                      <a:r>
                        <a:rPr lang="en-US" sz="1400" dirty="0"/>
                        <a:t>) In the next 2 years, do you hope to become more familiar with any of these tools for managing ML experiments? (Select all that apply) </a:t>
                      </a: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en-US" sz="14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9749" marR="129749" marT="129749" marB="129749" anchor="ctr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E6B771A1-574C-7703-E9E3-32F5FFC329F3}"/>
              </a:ext>
            </a:extLst>
          </p:cNvPr>
          <p:cNvSpPr/>
          <p:nvPr/>
        </p:nvSpPr>
        <p:spPr>
          <a:xfrm>
            <a:off x="962446" y="829916"/>
            <a:ext cx="1352939" cy="251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3C073-A872-EA7C-6212-5C86A9DE2A12}"/>
              </a:ext>
            </a:extLst>
          </p:cNvPr>
          <p:cNvSpPr txBox="1"/>
          <p:nvPr/>
        </p:nvSpPr>
        <p:spPr>
          <a:xfrm>
            <a:off x="923731" y="214697"/>
            <a:ext cx="143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Begin From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6405-0307-B29F-458E-A8FEB3BB992E}"/>
              </a:ext>
            </a:extLst>
          </p:cNvPr>
          <p:cNvCxnSpPr>
            <a:cxnSpLocks/>
          </p:cNvCxnSpPr>
          <p:nvPr/>
        </p:nvCxnSpPr>
        <p:spPr>
          <a:xfrm>
            <a:off x="3460103" y="861028"/>
            <a:ext cx="5271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0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806C27C-901D-6397-6143-0A7EDB11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26BBA3-86A7-9498-37F9-BF935238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2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{F13E52B3-66D7-4FE4-BCD5-1B967FF55963}tf22712842_win32</Template>
  <TotalTime>758</TotalTime>
  <Words>1219</Words>
  <Application>Microsoft Office PowerPoint</Application>
  <PresentationFormat>Widescreen</PresentationFormat>
  <Paragraphs>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Bookman Old Style</vt:lpstr>
      <vt:lpstr>Calibri</vt:lpstr>
      <vt:lpstr>Franklin Gothic Book</vt:lpstr>
      <vt:lpstr>1_RetrospectVTI</vt:lpstr>
      <vt:lpstr>Data Scientists</vt:lpstr>
      <vt:lpstr>Read Before You Continue</vt:lpstr>
      <vt:lpstr>Objectives</vt:lpstr>
      <vt:lpstr>The Questions</vt:lpstr>
      <vt:lpstr>The Questions</vt:lpstr>
      <vt:lpstr>The Questions</vt:lpstr>
      <vt:lpstr>Supplementary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Analysts</dc:title>
  <dc:creator>dane Mokao</dc:creator>
  <cp:lastModifiedBy>dane Mokao</cp:lastModifiedBy>
  <cp:revision>8</cp:revision>
  <dcterms:created xsi:type="dcterms:W3CDTF">2022-08-03T13:53:31Z</dcterms:created>
  <dcterms:modified xsi:type="dcterms:W3CDTF">2022-08-06T14:20:38Z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